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This is 'Getting Agents to Give Up Their Secrets,'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Level 1.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Level 1.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 Questioner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1 to Level 2. Persona milestone: Skeptic → Questioner.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Mental-model shift. The audience likely thinks output quality is about the AI. This section proves it’s about the input. Most people type something vague, get something generic, and blame the AI. Let’s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Level 3.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Level 3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2 (prompt engineering) to Level 3 (context engineering). The audience should feel like they’ve mastered the words, but there’s a whole other dimension.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Level 2/3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Level 2.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In Level 2,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Level 2 = words. Level 3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personas:
• AI Skeptic — Avoids AI or refuses to engage
• AI Questioner — Has ChatGPT, uses it like a search engine
• AI Viber — Uses AI tools, then fixes output by hand
• AI-First — Everything through AI; context, agents, workflows
These are identity milestones. The deck’s levels are the steps that move you to the right. By the end, we’ll have moved you.</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Persona milestone: Questioner → Viber. You've outgrown Questioner. You prompt well, you understand context, you get good results. You're a Viber — but you're still doing all the work manually. Source: CIO.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Level 3 (context engineering) to Level 4 (agents). The audience should feel like they've mastered information, but there's a bigger shift coming — letting AI do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milestone: Viber → approaching AI-First. You're no longer a Viber —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Questioner. They have ChatGPT, they’ve tried it, but they’re using it like a search engine. This framing pays off at the closing when we come full circle.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4: One chef doing everything solo. Works for single tasks, but a 10-course dinner alone = burnout, mistakes, forgotten appetizer.
Level 5: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Level 5.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definition: Skills are predefined rules, instructions, templates, and context packages — injected into the AI's context only when relevant. Think of them as the specialized training manual each chef at each station receives.
How does each Dory in the brigade know what to do? Skills. Write once, use forever. Every time the chain runs, each agent already knows its specialty.
Organizations investing in context architecture see 50% faster responses and 40% higher quality outputs. Source: CodeConductor. Transition: Let's see skills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 properties that make skills transformative vs. just helpful:
• Reusable — write once, use forever
• Consistent — every interaction gets the same quality context
• Scalable — works for 1 person or 10,000
• Focused — only loads what's relevant, keeping each Dory's attention on track
And they compound. Your feedback from each chain run becomes new skills. The brigade gets smarter every time. Transition: You may have seen skills by another name.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Transition: Here's the metaphor that ties it all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This crystallizes the full journey. Each level built on the last. The GPS metaphor ties all five together. Transition: And here's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 person who spent 45 minutes copy-pasting into ChatGPT. They learned to prompt with specificity (became a Viber, Levels 2–3). They let the agent find what it needed (started going AI-First, Level 4). They chained the whole workflow (full AI-First, Level 5). They were a Questioner who became AI-First.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 Getting Agents to Give Up Their Secrets.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image" Target="../media/image-46-3.png"/><Relationship Id="rId4" Type="http://schemas.openxmlformats.org/officeDocument/2006/relationships/image" Target="../media/image-46-4.png"/><Relationship Id="rId5" Type="http://schemas.openxmlformats.org/officeDocument/2006/relationships/image" Target="../media/image-46-5.png"/><Relationship Id="rId6" Type="http://schemas.openxmlformats.org/officeDocument/2006/relationships/image" Target="../media/image-46-6.png"/><Relationship Id="rId7" Type="http://schemas.openxmlformats.org/officeDocument/2006/relationships/slideLayout" Target="../slideLayouts/slideLayout1.xml"/><Relationship Id="rId8"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1.png"/><Relationship Id="rId3" Type="http://schemas.openxmlformats.org/officeDocument/2006/relationships/image" Target="../media/image-52-1.png"/><Relationship Id="rId4" Type="http://schemas.openxmlformats.org/officeDocument/2006/relationships/image" Target="../media/image-52-1.png"/><Relationship Id="rId5" Type="http://schemas.openxmlformats.org/officeDocument/2006/relationships/image" Target="../media/image-52-1.png"/><Relationship Id="rId6" Type="http://schemas.openxmlformats.org/officeDocument/2006/relationships/slideLayout" Target="../slideLayouts/slideLayout1.xml"/><Relationship Id="rId7"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Getting Agents to</a:t>
            </a:r>
            <a:endParaRPr lang="en-US" sz="5400" dirty="0"/>
          </a:p>
          <a:p>
            <a:pPr algn="ctr" indent="0" marL="0">
              <a:buNone/>
            </a:pPr>
            <a:r>
              <a:rPr lang="en-US" sz="5400" b="1" dirty="0">
                <a:solidFill>
                  <a:srgbClr val="FFFFFF"/>
                </a:solidFill>
                <a:latin typeface="Georgia" pitchFamily="34" charset="0"/>
                <a:ea typeface="Georgia" pitchFamily="34" charset="-122"/>
                <a:cs typeface="Georgia" pitchFamily="34" charset="-120"/>
              </a:rPr>
              <a:t>Give Up Their Secrets</a:t>
            </a:r>
            <a:endParaRPr lang="en-US" sz="5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463040"/>
            <a:ext cx="8229600" cy="109728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Prompt Engineering</a:t>
            </a:r>
            <a:endParaRPr lang="en-US" sz="5400" dirty="0"/>
          </a:p>
        </p:txBody>
      </p:sp>
      <p:sp>
        <p:nvSpPr>
          <p:cNvPr id="4" name="Text 2"/>
          <p:cNvSpPr/>
          <p:nvPr/>
        </p:nvSpPr>
        <p:spPr>
          <a:xfrm>
            <a:off x="914400" y="2651760"/>
            <a:ext cx="7315200" cy="548640"/>
          </a:xfrm>
          <a:prstGeom prst="rect">
            <a:avLst/>
          </a:prstGeom>
          <a:noFill/>
          <a:ln/>
        </p:spPr>
        <p:txBody>
          <a:bodyPr wrap="square" lIns="0" tIns="0" rIns="0" bIns="0" rtlCol="0" anchor="ctr"/>
          <a:lstStyle/>
          <a:p>
            <a:pPr algn="ctr" indent="0" marL="0">
              <a:buNone/>
            </a:pPr>
            <a:r>
              <a:rPr lang="en-US" sz="2800" i="1" dirty="0">
                <a:solidFill>
                  <a:srgbClr val="00B4D8"/>
                </a:solidFill>
                <a:latin typeface="Calibri" pitchFamily="34" charset="0"/>
                <a:ea typeface="Calibri" pitchFamily="34" charset="-122"/>
                <a:cs typeface="Calibri" pitchFamily="34" charset="-120"/>
              </a:rPr>
              <a:t>How to Stop Getting Useless Answers</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image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4" name="Text 2"/>
          <p:cNvSpPr/>
          <p:nvPr/>
        </p:nvSpPr>
        <p:spPr>
          <a:xfrm>
            <a:off x="45720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Skeptic</a:t>
            </a:r>
            <a:endParaRPr lang="en-US" sz="2200" dirty="0"/>
          </a:p>
        </p:txBody>
      </p:sp>
      <p:sp>
        <p:nvSpPr>
          <p:cNvPr id="5" name="Text 3"/>
          <p:cNvSpPr/>
          <p:nvPr/>
        </p:nvSpPr>
        <p:spPr>
          <a:xfrm>
            <a:off x="237744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6" name="Shape 4"/>
          <p:cNvSpPr/>
          <p:nvPr/>
        </p:nvSpPr>
        <p:spPr>
          <a:xfrm>
            <a:off x="256032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7" name="Text 5"/>
          <p:cNvSpPr/>
          <p:nvPr/>
        </p:nvSpPr>
        <p:spPr>
          <a:xfrm>
            <a:off x="256032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Questioner</a:t>
            </a:r>
            <a:endParaRPr lang="en-US" sz="2200" dirty="0"/>
          </a:p>
        </p:txBody>
      </p:sp>
      <p:sp>
        <p:nvSpPr>
          <p:cNvPr id="8" name="Text 6"/>
          <p:cNvSpPr/>
          <p:nvPr/>
        </p:nvSpPr>
        <p:spPr>
          <a:xfrm>
            <a:off x="448056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9" name="Shape 7"/>
          <p:cNvSpPr/>
          <p:nvPr/>
        </p:nvSpPr>
        <p:spPr>
          <a:xfrm>
            <a:off x="466344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10" name="Text 8"/>
          <p:cNvSpPr/>
          <p:nvPr/>
        </p:nvSpPr>
        <p:spPr>
          <a:xfrm>
            <a:off x="466344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Viber</a:t>
            </a:r>
            <a:endParaRPr lang="en-US" sz="2200" dirty="0"/>
          </a:p>
        </p:txBody>
      </p:sp>
      <p:sp>
        <p:nvSpPr>
          <p:cNvPr id="11" name="Text 9"/>
          <p:cNvSpPr/>
          <p:nvPr/>
        </p:nvSpPr>
        <p:spPr>
          <a:xfrm>
            <a:off x="6583680" y="2011680"/>
            <a:ext cx="182880" cy="731520"/>
          </a:xfrm>
          <a:prstGeom prst="rect">
            <a:avLst/>
          </a:prstGeom>
          <a:noFill/>
          <a:ln/>
        </p:spPr>
        <p:txBody>
          <a:bodyPr wrap="square" lIns="0" tIns="0" rIns="0" bIns="0" rtlCol="0" anchor="ctr"/>
          <a:lstStyle/>
          <a:p>
            <a:pPr algn="ctr" indent="0" marL="0">
              <a:buNone/>
            </a:pPr>
            <a:r>
              <a:rPr lang="en-US" sz="2200" dirty="0">
                <a:solidFill>
                  <a:srgbClr val="00B4D8"/>
                </a:solidFill>
                <a:latin typeface="Calibri" pitchFamily="34" charset="0"/>
                <a:ea typeface="Calibri" pitchFamily="34" charset="-122"/>
                <a:cs typeface="Calibri" pitchFamily="34" charset="-120"/>
              </a:rPr>
              <a:t>→</a:t>
            </a:r>
            <a:endParaRPr lang="en-US" sz="2200" dirty="0"/>
          </a:p>
        </p:txBody>
      </p:sp>
      <p:sp>
        <p:nvSpPr>
          <p:cNvPr id="12" name="Shape 10"/>
          <p:cNvSpPr/>
          <p:nvPr/>
        </p:nvSpPr>
        <p:spPr>
          <a:xfrm>
            <a:off x="6766560" y="2011680"/>
            <a:ext cx="1920240" cy="731520"/>
          </a:xfrm>
          <a:prstGeom prst="roundRect">
            <a:avLst>
              <a:gd name="adj" fmla="val 12500"/>
            </a:avLst>
          </a:prstGeom>
          <a:solidFill>
            <a:srgbClr val="00B4D8">
              <a:alpha val="15000"/>
            </a:srgbClr>
          </a:solidFill>
          <a:ln w="19050">
            <a:solidFill>
              <a:srgbClr val="00B4D8"/>
            </a:solidFill>
            <a:prstDash val="solid"/>
          </a:ln>
        </p:spPr>
      </p:sp>
      <p:sp>
        <p:nvSpPr>
          <p:cNvPr id="13" name="Text 11"/>
          <p:cNvSpPr/>
          <p:nvPr/>
        </p:nvSpPr>
        <p:spPr>
          <a:xfrm>
            <a:off x="6766560" y="201168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AI-First</a:t>
            </a:r>
            <a:endParaRPr lang="en-US" sz="22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prompt well and feed AI smartly.</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4" name="Text 2"/>
          <p:cNvSpPr/>
          <p:nvPr/>
        </p:nvSpPr>
        <p:spPr>
          <a:xfrm>
            <a:off x="45720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 Skeptic</a:t>
            </a:r>
            <a:endParaRPr lang="en-US" sz="2200" dirty="0"/>
          </a:p>
        </p:txBody>
      </p:sp>
      <p:sp>
        <p:nvSpPr>
          <p:cNvPr id="5" name="Text 3"/>
          <p:cNvSpPr/>
          <p:nvPr/>
        </p:nvSpPr>
        <p:spPr>
          <a:xfrm>
            <a:off x="237744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6" name="Shape 4"/>
          <p:cNvSpPr/>
          <p:nvPr/>
        </p:nvSpPr>
        <p:spPr>
          <a:xfrm>
            <a:off x="2560320" y="1645920"/>
            <a:ext cx="1920240" cy="731520"/>
          </a:xfrm>
          <a:prstGeom prst="roundRect">
            <a:avLst>
              <a:gd name="adj" fmla="val 12500"/>
            </a:avLst>
          </a:prstGeom>
          <a:solidFill>
            <a:srgbClr val="00B4D8"/>
          </a:solidFill>
          <a:ln w="25400">
            <a:solidFill>
              <a:srgbClr val="00B4D8"/>
            </a:solidFill>
            <a:prstDash val="solid"/>
          </a:ln>
        </p:spPr>
      </p:sp>
      <p:sp>
        <p:nvSpPr>
          <p:cNvPr id="7" name="Text 5"/>
          <p:cNvSpPr/>
          <p:nvPr/>
        </p:nvSpPr>
        <p:spPr>
          <a:xfrm>
            <a:off x="2560320" y="1645920"/>
            <a:ext cx="1920240" cy="731520"/>
          </a:xfrm>
          <a:prstGeom prst="rect">
            <a:avLst/>
          </a:prstGeom>
          <a:noFill/>
          <a:ln/>
        </p:spPr>
        <p:txBody>
          <a:bodyPr wrap="square" lIns="0" tIns="0" rIns="0" bIns="0" rtlCol="0" anchor="ctr"/>
          <a:lstStyle/>
          <a:p>
            <a:pPr algn="ctr" indent="0" marL="0">
              <a:buNone/>
            </a:pPr>
            <a:r>
              <a:rPr lang="en-US" sz="2200" b="1" dirty="0">
                <a:solidFill>
                  <a:srgbClr val="FFFFFF"/>
                </a:solidFill>
                <a:latin typeface="Georgia" pitchFamily="34" charset="0"/>
                <a:ea typeface="Georgia" pitchFamily="34" charset="-122"/>
                <a:cs typeface="Georgia" pitchFamily="34" charset="-120"/>
              </a:rPr>
              <a:t>AI Questioner</a:t>
            </a:r>
            <a:endParaRPr lang="en-US" sz="2200" dirty="0"/>
          </a:p>
        </p:txBody>
      </p:sp>
      <p:sp>
        <p:nvSpPr>
          <p:cNvPr id="8" name="Text 6"/>
          <p:cNvSpPr/>
          <p:nvPr/>
        </p:nvSpPr>
        <p:spPr>
          <a:xfrm>
            <a:off x="448056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9" name="Shape 7"/>
          <p:cNvSpPr/>
          <p:nvPr/>
        </p:nvSpPr>
        <p:spPr>
          <a:xfrm>
            <a:off x="466344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10" name="Text 8"/>
          <p:cNvSpPr/>
          <p:nvPr/>
        </p:nvSpPr>
        <p:spPr>
          <a:xfrm>
            <a:off x="466344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 Viber</a:t>
            </a:r>
            <a:endParaRPr lang="en-US" sz="2200" dirty="0"/>
          </a:p>
        </p:txBody>
      </p:sp>
      <p:sp>
        <p:nvSpPr>
          <p:cNvPr id="11" name="Text 9"/>
          <p:cNvSpPr/>
          <p:nvPr/>
        </p:nvSpPr>
        <p:spPr>
          <a:xfrm>
            <a:off x="6583680" y="1645920"/>
            <a:ext cx="182880" cy="731520"/>
          </a:xfrm>
          <a:prstGeom prst="rect">
            <a:avLst/>
          </a:prstGeom>
          <a:noFill/>
          <a:ln/>
        </p:spPr>
        <p:txBody>
          <a:bodyPr wrap="square" lIns="0" tIns="0" rIns="0" bIns="0" rtlCol="0" anchor="ctr"/>
          <a:lstStyle/>
          <a:p>
            <a:pPr algn="ctr" indent="0" marL="0">
              <a:buNone/>
            </a:pPr>
            <a:r>
              <a:rPr lang="en-US" sz="2200" dirty="0">
                <a:solidFill>
                  <a:srgbClr val="94A3B8"/>
                </a:solidFill>
                <a:latin typeface="Calibri" pitchFamily="34" charset="0"/>
                <a:ea typeface="Calibri" pitchFamily="34" charset="-122"/>
                <a:cs typeface="Calibri" pitchFamily="34" charset="-120"/>
              </a:rPr>
              <a:t>→</a:t>
            </a:r>
            <a:endParaRPr lang="en-US" sz="2200" dirty="0"/>
          </a:p>
        </p:txBody>
      </p:sp>
      <p:sp>
        <p:nvSpPr>
          <p:cNvPr id="12" name="Shape 10"/>
          <p:cNvSpPr/>
          <p:nvPr/>
        </p:nvSpPr>
        <p:spPr>
          <a:xfrm>
            <a:off x="6766560" y="1645920"/>
            <a:ext cx="1920240" cy="731520"/>
          </a:xfrm>
          <a:prstGeom prst="roundRect">
            <a:avLst>
              <a:gd name="adj" fmla="val 12500"/>
            </a:avLst>
          </a:prstGeom>
          <a:solidFill>
            <a:srgbClr val="0F0F1A">
              <a:alpha val="50000"/>
            </a:srgbClr>
          </a:solidFill>
          <a:ln w="12700">
            <a:solidFill>
              <a:srgbClr val="94A3B8"/>
            </a:solidFill>
            <a:prstDash val="solid"/>
          </a:ln>
        </p:spPr>
      </p:sp>
      <p:sp>
        <p:nvSpPr>
          <p:cNvPr id="13" name="Text 11"/>
          <p:cNvSpPr/>
          <p:nvPr/>
        </p:nvSpPr>
        <p:spPr>
          <a:xfrm>
            <a:off x="6766560" y="1645920"/>
            <a:ext cx="1920240" cy="731520"/>
          </a:xfrm>
          <a:prstGeom prst="rect">
            <a:avLst/>
          </a:prstGeom>
          <a:noFill/>
          <a:ln/>
        </p:spPr>
        <p:txBody>
          <a:bodyPr wrap="square" lIns="0" tIns="0" rIns="0" bIns="0" rtlCol="0" anchor="ctr"/>
          <a:lstStyle/>
          <a:p>
            <a:pPr algn="ctr" indent="0" marL="0">
              <a:buNone/>
            </a:pPr>
            <a:r>
              <a:rPr lang="en-US" sz="2200" b="1" dirty="0">
                <a:solidFill>
                  <a:srgbClr val="94A3B8"/>
                </a:solidFill>
                <a:latin typeface="Georgia" pitchFamily="34" charset="0"/>
                <a:ea typeface="Georgia" pitchFamily="34" charset="-122"/>
                <a:cs typeface="Georgia" pitchFamily="34" charset="-120"/>
              </a:rPr>
              <a:t>AI-First</a:t>
            </a:r>
            <a:endParaRPr lang="en-US" sz="2200" dirty="0"/>
          </a:p>
        </p:txBody>
      </p:sp>
      <p:sp>
        <p:nvSpPr>
          <p:cNvPr id="14" name="Text 12"/>
          <p:cNvSpPr/>
          <p:nvPr/>
        </p:nvSpPr>
        <p:spPr>
          <a:xfrm>
            <a:off x="914400" y="2926080"/>
            <a:ext cx="7315200" cy="914400"/>
          </a:xfrm>
          <a:prstGeom prst="rect">
            <a:avLst/>
          </a:prstGeom>
          <a:noFill/>
          <a:ln/>
        </p:spPr>
        <p:txBody>
          <a:bodyPr wrap="square" lIns="0" tIns="0" rIns="0" bIns="0" rtlCol="0" anchor="t"/>
          <a:lstStyle/>
          <a:p>
            <a:pPr algn="ctr" indent="0" marL="0">
              <a:buNone/>
            </a:pPr>
            <a:r>
              <a:rPr lang="en-US" sz="3600" b="1" dirty="0">
                <a:solidFill>
                  <a:srgbClr val="00B4D8"/>
                </a:solidFill>
                <a:latin typeface="Georgia" pitchFamily="34" charset="0"/>
                <a:ea typeface="Georgia" pitchFamily="34" charset="-122"/>
                <a:cs typeface="Georgia" pitchFamily="34" charset="-120"/>
              </a:rPr>
              <a:t>Most people are here.</a:t>
            </a:r>
            <a:endParaRPr lang="en-US" sz="3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playbook each chef follows.</a:t>
            </a:r>
            <a:endParaRPr 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Reusable.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Consistent.</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Scalable.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Focused.</a:t>
            </a:r>
            <a:endParaRPr lang="en-US" sz="4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Agents to Give Up Their Secrets</dc:title>
  <dc:subject>PptxGenJS Presentation</dc:subject>
  <dc:creator>AI Best Practices</dc:creator>
  <cp:lastModifiedBy>AI Best Practices</cp:lastModifiedBy>
  <cp:revision>1</cp:revision>
  <dcterms:created xsi:type="dcterms:W3CDTF">2026-02-20T13:25:48Z</dcterms:created>
  <dcterms:modified xsi:type="dcterms:W3CDTF">2026-02-20T13:25:48Z</dcterms:modified>
</cp:coreProperties>
</file>